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65" r:id="rId4"/>
    <p:sldId id="258" r:id="rId5"/>
    <p:sldId id="259" r:id="rId6"/>
    <p:sldId id="260" r:id="rId7"/>
    <p:sldId id="261" r:id="rId8"/>
    <p:sldId id="262" r:id="rId9"/>
    <p:sldId id="266" r:id="rId10"/>
    <p:sldId id="263" r:id="rId11"/>
    <p:sldId id="264"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60" y="-1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6D213E-7297-468E-B847-23474FAD460F}" type="datetimeFigureOut">
              <a:rPr lang="en-US" smtClean="0"/>
              <a:t>6/18/2019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EA7B30-4DC6-4B7A-BA6B-25AED136E22D}" type="slidenum">
              <a:rPr lang="en-US" smtClean="0"/>
              <a:t>‹#›</a:t>
            </a:fld>
            <a:endParaRPr lang="en-US"/>
          </a:p>
        </p:txBody>
      </p:sp>
    </p:spTree>
    <p:extLst>
      <p:ext uri="{BB962C8B-B14F-4D97-AF65-F5344CB8AC3E}">
        <p14:creationId xmlns:p14="http://schemas.microsoft.com/office/powerpoint/2010/main" val="2711588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Red Lion Hotel Corporation needs that operates a number of hotels all over the world and provide a hotel products and services to its customers. The company offers value-add products such as swimming pools, gym facilities, and airport shuttles. The company has strength of collaboration among the hotel, entertainment, lodging, and franchising businesses. In spite of its strong internal environment, it is vulnerable to global diseases such as HINI and SARS. Besides, Red Lion Hotel Corporation has a stiff competitive environment that forces it to be strategically-positioned in the market. The company ensures effective resource allocation and effective work delegation among its departments. Appropriate</a:t>
            </a:r>
            <a:r>
              <a:rPr lang="en-US" sz="1200" kern="1200" baseline="0" dirty="0" smtClean="0">
                <a:solidFill>
                  <a:schemeClr val="tx1"/>
                </a:solidFill>
                <a:effectLst/>
                <a:latin typeface="+mn-lt"/>
                <a:ea typeface="+mn-ea"/>
                <a:cs typeface="+mn-cs"/>
              </a:rPr>
              <a:t> f</a:t>
            </a:r>
            <a:r>
              <a:rPr lang="en-US" sz="1200" kern="1200" dirty="0" smtClean="0">
                <a:solidFill>
                  <a:schemeClr val="tx1"/>
                </a:solidFill>
                <a:effectLst/>
                <a:latin typeface="+mn-lt"/>
                <a:ea typeface="+mn-ea"/>
                <a:cs typeface="+mn-cs"/>
              </a:rPr>
              <a:t>unctional tactics, milestones,</a:t>
            </a:r>
            <a:r>
              <a:rPr lang="en-US" sz="1200" kern="1200" baseline="0" dirty="0" smtClean="0">
                <a:solidFill>
                  <a:schemeClr val="tx1"/>
                </a:solidFill>
                <a:effectLst/>
                <a:latin typeface="+mn-lt"/>
                <a:ea typeface="+mn-ea"/>
                <a:cs typeface="+mn-cs"/>
              </a:rPr>
              <a:t> deadlines, budgeting, and risk management</a:t>
            </a:r>
            <a:r>
              <a:rPr lang="en-US" sz="1200" kern="1200" dirty="0" smtClean="0">
                <a:solidFill>
                  <a:schemeClr val="tx1"/>
                </a:solidFill>
                <a:effectLst/>
                <a:latin typeface="+mn-lt"/>
                <a:ea typeface="+mn-ea"/>
                <a:cs typeface="+mn-cs"/>
              </a:rPr>
              <a:t> come in handy as there is need for the company to increase the number of products it offers to have a competitive edge</a:t>
            </a:r>
            <a:endParaRPr lang="en-US" dirty="0"/>
          </a:p>
        </p:txBody>
      </p:sp>
      <p:sp>
        <p:nvSpPr>
          <p:cNvPr id="4" name="Slide Number Placeholder 3"/>
          <p:cNvSpPr>
            <a:spLocks noGrp="1"/>
          </p:cNvSpPr>
          <p:nvPr>
            <p:ph type="sldNum" sz="quarter" idx="10"/>
          </p:nvPr>
        </p:nvSpPr>
        <p:spPr/>
        <p:txBody>
          <a:bodyPr/>
          <a:lstStyle/>
          <a:p>
            <a:fld id="{3AEA7B30-4DC6-4B7A-BA6B-25AED136E22D}" type="slidenum">
              <a:rPr lang="en-US" smtClean="0"/>
              <a:t>2</a:t>
            </a:fld>
            <a:endParaRPr lang="en-US"/>
          </a:p>
        </p:txBody>
      </p:sp>
    </p:spTree>
    <p:extLst>
      <p:ext uri="{BB962C8B-B14F-4D97-AF65-F5344CB8AC3E}">
        <p14:creationId xmlns:p14="http://schemas.microsoft.com/office/powerpoint/2010/main" val="4007290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Mission statement: Red Lion Hotel Corporation is company that is innovation-centered and focuses on management, franchising, and ownership of upscale.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Vision</a:t>
            </a:r>
            <a:r>
              <a:rPr lang="en-US" sz="1200" kern="1200" baseline="0" dirty="0" smtClean="0">
                <a:solidFill>
                  <a:schemeClr val="tx1"/>
                </a:solidFill>
                <a:effectLst/>
                <a:latin typeface="+mn-lt"/>
                <a:ea typeface="+mn-ea"/>
                <a:cs typeface="+mn-cs"/>
              </a:rPr>
              <a:t> statement: </a:t>
            </a:r>
            <a:r>
              <a:rPr lang="en-US" sz="1200" kern="1200" dirty="0" smtClean="0">
                <a:solidFill>
                  <a:schemeClr val="tx1"/>
                </a:solidFill>
                <a:effectLst/>
                <a:latin typeface="+mn-lt"/>
                <a:ea typeface="+mn-ea"/>
                <a:cs typeface="+mn-cs"/>
              </a:rPr>
              <a:t>The company looks forward to maximizing its capital investments for hoteliers across the North American region through viable brand managements and technological advancements.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Value statement: The company offers forward-thinking services that aim at enhance customer satisfaction by offering quality products and services.</a:t>
            </a:r>
          </a:p>
          <a:p>
            <a:endParaRPr lang="en-US" dirty="0"/>
          </a:p>
        </p:txBody>
      </p:sp>
      <p:sp>
        <p:nvSpPr>
          <p:cNvPr id="4" name="Slide Number Placeholder 3"/>
          <p:cNvSpPr>
            <a:spLocks noGrp="1"/>
          </p:cNvSpPr>
          <p:nvPr>
            <p:ph type="sldNum" sz="quarter" idx="10"/>
          </p:nvPr>
        </p:nvSpPr>
        <p:spPr/>
        <p:txBody>
          <a:bodyPr/>
          <a:lstStyle/>
          <a:p>
            <a:fld id="{3AEA7B30-4DC6-4B7A-BA6B-25AED136E22D}" type="slidenum">
              <a:rPr lang="en-US" smtClean="0"/>
              <a:t>3</a:t>
            </a:fld>
            <a:endParaRPr lang="en-US"/>
          </a:p>
        </p:txBody>
      </p:sp>
    </p:spTree>
    <p:extLst>
      <p:ext uri="{BB962C8B-B14F-4D97-AF65-F5344CB8AC3E}">
        <p14:creationId xmlns:p14="http://schemas.microsoft.com/office/powerpoint/2010/main" val="3738610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Organizational objects are attainable if a company utilizes its available resources well. Also,</a:t>
            </a:r>
            <a:r>
              <a:rPr lang="en-US" sz="1200" kern="1200" baseline="0" dirty="0" smtClean="0">
                <a:solidFill>
                  <a:schemeClr val="tx1"/>
                </a:solidFill>
                <a:effectLst/>
                <a:latin typeface="+mn-lt"/>
                <a:ea typeface="+mn-ea"/>
                <a:cs typeface="+mn-cs"/>
              </a:rPr>
              <a:t> t</a:t>
            </a:r>
            <a:r>
              <a:rPr lang="en-US" sz="1200" kern="1200" dirty="0" smtClean="0">
                <a:solidFill>
                  <a:schemeClr val="tx1"/>
                </a:solidFill>
                <a:effectLst/>
                <a:latin typeface="+mn-lt"/>
                <a:ea typeface="+mn-ea"/>
                <a:cs typeface="+mn-cs"/>
              </a:rPr>
              <a:t>he management should evaluate who the workers or departments coordinate in their operations. Besides, globalization marketing of the hotels and Franchise product has made the company vulnerable to global diseases like SARS and HINI (Shao, 2011). Lastly, It has competing companies like Marriott International Hotels, InterContinental Hotels, and Starwood Hotels.</a:t>
            </a:r>
            <a:endParaRPr lang="en-US" dirty="0"/>
          </a:p>
        </p:txBody>
      </p:sp>
      <p:sp>
        <p:nvSpPr>
          <p:cNvPr id="4" name="Slide Number Placeholder 3"/>
          <p:cNvSpPr>
            <a:spLocks noGrp="1"/>
          </p:cNvSpPr>
          <p:nvPr>
            <p:ph type="sldNum" sz="quarter" idx="10"/>
          </p:nvPr>
        </p:nvSpPr>
        <p:spPr/>
        <p:txBody>
          <a:bodyPr/>
          <a:lstStyle/>
          <a:p>
            <a:fld id="{3AEA7B30-4DC6-4B7A-BA6B-25AED136E22D}" type="slidenum">
              <a:rPr lang="en-US" smtClean="0"/>
              <a:t>4</a:t>
            </a:fld>
            <a:endParaRPr lang="en-US"/>
          </a:p>
        </p:txBody>
      </p:sp>
    </p:spTree>
    <p:extLst>
      <p:ext uri="{BB962C8B-B14F-4D97-AF65-F5344CB8AC3E}">
        <p14:creationId xmlns:p14="http://schemas.microsoft.com/office/powerpoint/2010/main" val="2606818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There are 32 hotels with a total of 6243 rooms and a space of about 309684 square feet for holding meetings (Shao, 2011). Red Lion Hotel Corporation occupies the midscale position in terms of food and beverage when compared to other hotels which rank in the full- service position. At the helm of a good internal environment are good leaders that propagate its organizational cultures over the years. </a:t>
            </a:r>
            <a:endParaRPr lang="en-US" dirty="0"/>
          </a:p>
        </p:txBody>
      </p:sp>
      <p:sp>
        <p:nvSpPr>
          <p:cNvPr id="4" name="Slide Number Placeholder 3"/>
          <p:cNvSpPr>
            <a:spLocks noGrp="1"/>
          </p:cNvSpPr>
          <p:nvPr>
            <p:ph type="sldNum" sz="quarter" idx="10"/>
          </p:nvPr>
        </p:nvSpPr>
        <p:spPr/>
        <p:txBody>
          <a:bodyPr/>
          <a:lstStyle/>
          <a:p>
            <a:fld id="{3AEA7B30-4DC6-4B7A-BA6B-25AED136E22D}" type="slidenum">
              <a:rPr lang="en-US" smtClean="0"/>
              <a:t>5</a:t>
            </a:fld>
            <a:endParaRPr lang="en-US"/>
          </a:p>
        </p:txBody>
      </p:sp>
    </p:spTree>
    <p:extLst>
      <p:ext uri="{BB962C8B-B14F-4D97-AF65-F5344CB8AC3E}">
        <p14:creationId xmlns:p14="http://schemas.microsoft.com/office/powerpoint/2010/main" val="3493542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Although the hotels and Franchise products, encounters the issue of global diseases like SARS and HINI in some areas the organization still sales in disease free zones (Shao, 2011). From a competitive standpoint, the corporation has to contend with the fact that its core competitors have more properties and products. Besides, the competitors use advanced technologies and have more space and many customers than Red Lion Hotel Corporation. </a:t>
            </a:r>
          </a:p>
          <a:p>
            <a:endParaRPr lang="en-US" dirty="0"/>
          </a:p>
        </p:txBody>
      </p:sp>
      <p:sp>
        <p:nvSpPr>
          <p:cNvPr id="4" name="Slide Number Placeholder 3"/>
          <p:cNvSpPr>
            <a:spLocks noGrp="1"/>
          </p:cNvSpPr>
          <p:nvPr>
            <p:ph type="sldNum" sz="quarter" idx="10"/>
          </p:nvPr>
        </p:nvSpPr>
        <p:spPr/>
        <p:txBody>
          <a:bodyPr/>
          <a:lstStyle/>
          <a:p>
            <a:fld id="{3AEA7B30-4DC6-4B7A-BA6B-25AED136E22D}" type="slidenum">
              <a:rPr lang="en-US" smtClean="0"/>
              <a:t>6</a:t>
            </a:fld>
            <a:endParaRPr lang="en-US"/>
          </a:p>
        </p:txBody>
      </p:sp>
    </p:spTree>
    <p:extLst>
      <p:ext uri="{BB962C8B-B14F-4D97-AF65-F5344CB8AC3E}">
        <p14:creationId xmlns:p14="http://schemas.microsoft.com/office/powerpoint/2010/main" val="2376965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hotel will need to increase the size of its entertainment to prevent the tradeoffs of offering lower prices on the service. The strategic goals can only be achieved when the company deploy action items and take ownership activities that focus on employee training, proper pricing strategies, technological adoption, and good leadership. The importance of meeting deadlines and setting milestone are achievable through proper planning. </a:t>
            </a:r>
          </a:p>
          <a:p>
            <a:endParaRPr lang="en-US" dirty="0"/>
          </a:p>
        </p:txBody>
      </p:sp>
      <p:sp>
        <p:nvSpPr>
          <p:cNvPr id="4" name="Slide Number Placeholder 3"/>
          <p:cNvSpPr>
            <a:spLocks noGrp="1"/>
          </p:cNvSpPr>
          <p:nvPr>
            <p:ph type="sldNum" sz="quarter" idx="10"/>
          </p:nvPr>
        </p:nvSpPr>
        <p:spPr/>
        <p:txBody>
          <a:bodyPr/>
          <a:lstStyle/>
          <a:p>
            <a:fld id="{3AEA7B30-4DC6-4B7A-BA6B-25AED136E22D}" type="slidenum">
              <a:rPr lang="en-US" smtClean="0"/>
              <a:t>7</a:t>
            </a:fld>
            <a:endParaRPr lang="en-US"/>
          </a:p>
        </p:txBody>
      </p:sp>
    </p:spTree>
    <p:extLst>
      <p:ext uri="{BB962C8B-B14F-4D97-AF65-F5344CB8AC3E}">
        <p14:creationId xmlns:p14="http://schemas.microsoft.com/office/powerpoint/2010/main" val="1594620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management needs to effectively distribute value-add packages, swimming pools, airport shuttles, and gym facilities throughout its 32 hotels worldwide. Good budgeting and assignment delegation strategies need to be implemented in the corporation by increasing profitability, managing supply chains, and distribute channels effectively.   </a:t>
            </a:r>
            <a:endParaRPr lang="en-US" dirty="0"/>
          </a:p>
        </p:txBody>
      </p:sp>
      <p:sp>
        <p:nvSpPr>
          <p:cNvPr id="4" name="Slide Number Placeholder 3"/>
          <p:cNvSpPr>
            <a:spLocks noGrp="1"/>
          </p:cNvSpPr>
          <p:nvPr>
            <p:ph type="sldNum" sz="quarter" idx="10"/>
          </p:nvPr>
        </p:nvSpPr>
        <p:spPr/>
        <p:txBody>
          <a:bodyPr/>
          <a:lstStyle/>
          <a:p>
            <a:fld id="{3AEA7B30-4DC6-4B7A-BA6B-25AED136E22D}" type="slidenum">
              <a:rPr lang="en-US" smtClean="0"/>
              <a:t>8</a:t>
            </a:fld>
            <a:endParaRPr lang="en-US"/>
          </a:p>
        </p:txBody>
      </p:sp>
    </p:spTree>
    <p:extLst>
      <p:ext uri="{BB962C8B-B14F-4D97-AF65-F5344CB8AC3E}">
        <p14:creationId xmlns:p14="http://schemas.microsoft.com/office/powerpoint/2010/main" val="1592667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US Department of Labor provided statistical evidence that showed that the lodging industry provides rooms at an approximate rate of $97.45 and the projected revenue per room is $53.71 (Shao, 2011). Even though Red Heart Hotel Corporation is a midscale organization, it is likely to reach the break-even point fast with the new strategic plan. Total revenue increases when the sales improve significantly. Fixed cost components are essential in the break-even analysis since are based on the unit variable costs of the products and services. </a:t>
            </a:r>
          </a:p>
          <a:p>
            <a:endParaRPr lang="en-US" dirty="0"/>
          </a:p>
        </p:txBody>
      </p:sp>
      <p:sp>
        <p:nvSpPr>
          <p:cNvPr id="4" name="Slide Number Placeholder 3"/>
          <p:cNvSpPr>
            <a:spLocks noGrp="1"/>
          </p:cNvSpPr>
          <p:nvPr>
            <p:ph type="sldNum" sz="quarter" idx="10"/>
          </p:nvPr>
        </p:nvSpPr>
        <p:spPr/>
        <p:txBody>
          <a:bodyPr/>
          <a:lstStyle/>
          <a:p>
            <a:fld id="{3AEA7B30-4DC6-4B7A-BA6B-25AED136E22D}" type="slidenum">
              <a:rPr lang="en-US" smtClean="0"/>
              <a:t>9</a:t>
            </a:fld>
            <a:endParaRPr lang="en-US"/>
          </a:p>
        </p:txBody>
      </p:sp>
    </p:spTree>
    <p:extLst>
      <p:ext uri="{BB962C8B-B14F-4D97-AF65-F5344CB8AC3E}">
        <p14:creationId xmlns:p14="http://schemas.microsoft.com/office/powerpoint/2010/main" val="3568457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company needs to provide incentives to the employees to motivate and engage them in the new direction. Redefinition of cultural values is essential to ensure that the employees align the way the work with organizational expectations. Lastly, the corporation needs to recruit and retain employees that resonate with the expectations of transformative changes.</a:t>
            </a:r>
            <a:endParaRPr lang="en-US" dirty="0"/>
          </a:p>
        </p:txBody>
      </p:sp>
      <p:sp>
        <p:nvSpPr>
          <p:cNvPr id="4" name="Slide Number Placeholder 3"/>
          <p:cNvSpPr>
            <a:spLocks noGrp="1"/>
          </p:cNvSpPr>
          <p:nvPr>
            <p:ph type="sldNum" sz="quarter" idx="10"/>
          </p:nvPr>
        </p:nvSpPr>
        <p:spPr/>
        <p:txBody>
          <a:bodyPr/>
          <a:lstStyle/>
          <a:p>
            <a:fld id="{3AEA7B30-4DC6-4B7A-BA6B-25AED136E22D}" type="slidenum">
              <a:rPr lang="en-US" smtClean="0"/>
              <a:t>10</a:t>
            </a:fld>
            <a:endParaRPr lang="en-US"/>
          </a:p>
        </p:txBody>
      </p:sp>
    </p:spTree>
    <p:extLst>
      <p:ext uri="{BB962C8B-B14F-4D97-AF65-F5344CB8AC3E}">
        <p14:creationId xmlns:p14="http://schemas.microsoft.com/office/powerpoint/2010/main" val="42872598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Protective mechanisms should be adopted to prevent the hotel from global diseases such as SARS and HINI in specific areas of the hotel’s operation. The corporation is operating in a highly-competitive market and the actions of every competitor adversely affect it. Besides, the management needs to establish collaborative efforts among all departments to enhance efficiency.  Lastly, the corporation needs to promote environmental sustainability by adhering safety compliance when disposing waste products.</a:t>
            </a:r>
          </a:p>
          <a:p>
            <a:endParaRPr lang="en-US" dirty="0"/>
          </a:p>
        </p:txBody>
      </p:sp>
      <p:sp>
        <p:nvSpPr>
          <p:cNvPr id="4" name="Slide Number Placeholder 3"/>
          <p:cNvSpPr>
            <a:spLocks noGrp="1"/>
          </p:cNvSpPr>
          <p:nvPr>
            <p:ph type="sldNum" sz="quarter" idx="10"/>
          </p:nvPr>
        </p:nvSpPr>
        <p:spPr/>
        <p:txBody>
          <a:bodyPr/>
          <a:lstStyle/>
          <a:p>
            <a:fld id="{3AEA7B30-4DC6-4B7A-BA6B-25AED136E22D}" type="slidenum">
              <a:rPr lang="en-US" smtClean="0"/>
              <a:t>11</a:t>
            </a:fld>
            <a:endParaRPr lang="en-US"/>
          </a:p>
        </p:txBody>
      </p:sp>
    </p:spTree>
    <p:extLst>
      <p:ext uri="{BB962C8B-B14F-4D97-AF65-F5344CB8AC3E}">
        <p14:creationId xmlns:p14="http://schemas.microsoft.com/office/powerpoint/2010/main" val="3824953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D971984E-0559-4C7F-BD41-3670BBE633E8}" type="datetimeFigureOut">
              <a:rPr lang="en-US" smtClean="0"/>
              <a:t>6/18/2019</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F1DAB3D0-A7C9-4ED0-9442-F10D297FF611}"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71984E-0559-4C7F-BD41-3670BBE633E8}" type="datetimeFigureOut">
              <a:rPr lang="en-US" smtClean="0"/>
              <a:t>6/18/2019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DAB3D0-A7C9-4ED0-9442-F10D297FF61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71984E-0559-4C7F-BD41-3670BBE633E8}" type="datetimeFigureOut">
              <a:rPr lang="en-US" smtClean="0"/>
              <a:t>6/18/2019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DAB3D0-A7C9-4ED0-9442-F10D297FF61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D971984E-0559-4C7F-BD41-3670BBE633E8}" type="datetimeFigureOut">
              <a:rPr lang="en-US" smtClean="0"/>
              <a:t>6/18/2019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DAB3D0-A7C9-4ED0-9442-F10D297FF611}"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971984E-0559-4C7F-BD41-3670BBE633E8}" type="datetimeFigureOut">
              <a:rPr lang="en-US" smtClean="0"/>
              <a:t>6/18/2019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DAB3D0-A7C9-4ED0-9442-F10D297FF61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71984E-0559-4C7F-BD41-3670BBE633E8}" type="datetimeFigureOut">
              <a:rPr lang="en-US" smtClean="0"/>
              <a:t>6/18/2019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DAB3D0-A7C9-4ED0-9442-F10D297FF61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71984E-0559-4C7F-BD41-3670BBE633E8}" type="datetimeFigureOut">
              <a:rPr lang="en-US" smtClean="0"/>
              <a:t>6/18/2019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DAB3D0-A7C9-4ED0-9442-F10D297FF61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D971984E-0559-4C7F-BD41-3670BBE633E8}" type="datetimeFigureOut">
              <a:rPr lang="en-US" smtClean="0"/>
              <a:t>6/18/2019</a:t>
            </a:fld>
            <a:endParaRPr lang="en-US"/>
          </a:p>
        </p:txBody>
      </p:sp>
      <p:sp>
        <p:nvSpPr>
          <p:cNvPr id="7" name="Slide Number Placeholder 6"/>
          <p:cNvSpPr>
            <a:spLocks noGrp="1"/>
          </p:cNvSpPr>
          <p:nvPr>
            <p:ph type="sldNum" sz="quarter" idx="12"/>
          </p:nvPr>
        </p:nvSpPr>
        <p:spPr/>
        <p:txBody>
          <a:bodyPr/>
          <a:lstStyle/>
          <a:p>
            <a:fld id="{F1DAB3D0-A7C9-4ED0-9442-F10D297FF611}"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71984E-0559-4C7F-BD41-3670BBE633E8}" type="datetimeFigureOut">
              <a:rPr lang="en-US" smtClean="0"/>
              <a:t>6/18/2019</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F1DAB3D0-A7C9-4ED0-9442-F10D297FF61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71984E-0559-4C7F-BD41-3670BBE633E8}" type="datetimeFigureOut">
              <a:rPr lang="en-US" smtClean="0"/>
              <a:t>6/18/2019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DAB3D0-A7C9-4ED0-9442-F10D297FF61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71984E-0559-4C7F-BD41-3670BBE633E8}" type="datetimeFigureOut">
              <a:rPr lang="en-US" smtClean="0"/>
              <a:t>6/18/2019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DAB3D0-A7C9-4ED0-9442-F10D297FF61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D971984E-0559-4C7F-BD41-3670BBE633E8}" type="datetimeFigureOut">
              <a:rPr lang="en-US" smtClean="0"/>
              <a:t>6/18/2019</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F1DAB3D0-A7C9-4ED0-9442-F10D297FF61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Red Lion Hotel Corporation</a:t>
            </a:r>
            <a:endParaRPr lang="en-US" dirty="0"/>
          </a:p>
        </p:txBody>
      </p:sp>
      <p:sp>
        <p:nvSpPr>
          <p:cNvPr id="3" name="Subtitle 2"/>
          <p:cNvSpPr>
            <a:spLocks noGrp="1"/>
          </p:cNvSpPr>
          <p:nvPr>
            <p:ph type="subTitle" idx="1"/>
          </p:nvPr>
        </p:nvSpPr>
        <p:spPr/>
        <p:txBody>
          <a:bodyPr/>
          <a:lstStyle/>
          <a:p>
            <a:r>
              <a:rPr lang="en-US" dirty="0" smtClean="0"/>
              <a:t>Final Strategic Plan</a:t>
            </a:r>
            <a:endParaRPr lang="en-US" dirty="0"/>
          </a:p>
        </p:txBody>
      </p:sp>
    </p:spTree>
    <p:extLst>
      <p:ext uri="{BB962C8B-B14F-4D97-AF65-F5344CB8AC3E}">
        <p14:creationId xmlns:p14="http://schemas.microsoft.com/office/powerpoint/2010/main" val="3983084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Executive Summary</a:t>
            </a:r>
            <a:endParaRPr lang="en-US" dirty="0"/>
          </a:p>
        </p:txBody>
      </p:sp>
      <p:sp>
        <p:nvSpPr>
          <p:cNvPr id="3" name="Content Placeholder 2"/>
          <p:cNvSpPr>
            <a:spLocks noGrp="1"/>
          </p:cNvSpPr>
          <p:nvPr>
            <p:ph idx="1"/>
          </p:nvPr>
        </p:nvSpPr>
        <p:spPr/>
        <p:txBody>
          <a:bodyPr/>
          <a:lstStyle/>
          <a:p>
            <a:r>
              <a:rPr lang="en-US" dirty="0"/>
              <a:t>Red Lion Hotel Corporation </a:t>
            </a:r>
            <a:r>
              <a:rPr lang="en-US" dirty="0" smtClean="0"/>
              <a:t>operations.</a:t>
            </a:r>
          </a:p>
          <a:p>
            <a:r>
              <a:rPr lang="en-US" dirty="0" smtClean="0"/>
              <a:t>Internal and external environments.</a:t>
            </a:r>
          </a:p>
          <a:p>
            <a:r>
              <a:rPr lang="en-US" dirty="0" smtClean="0"/>
              <a:t>Resource allocation.</a:t>
            </a:r>
          </a:p>
          <a:p>
            <a:r>
              <a:rPr lang="en-US" dirty="0" smtClean="0"/>
              <a:t>Critical success factors.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199" y="4038600"/>
            <a:ext cx="5105401"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7187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Red Lion Hotel Corporation’s objectives</a:t>
            </a:r>
            <a:endParaRPr lang="en-US" dirty="0"/>
          </a:p>
        </p:txBody>
      </p:sp>
      <p:sp>
        <p:nvSpPr>
          <p:cNvPr id="3" name="Content Placeholder 2"/>
          <p:cNvSpPr>
            <a:spLocks noGrp="1"/>
          </p:cNvSpPr>
          <p:nvPr>
            <p:ph idx="1"/>
          </p:nvPr>
        </p:nvSpPr>
        <p:spPr/>
        <p:txBody>
          <a:bodyPr/>
          <a:lstStyle/>
          <a:p>
            <a:r>
              <a:rPr lang="en-US" dirty="0" smtClean="0"/>
              <a:t>Mission statement</a:t>
            </a:r>
          </a:p>
          <a:p>
            <a:r>
              <a:rPr lang="en-US" dirty="0" smtClean="0"/>
              <a:t>Vision statement</a:t>
            </a:r>
          </a:p>
          <a:p>
            <a:r>
              <a:rPr lang="en-US" dirty="0" smtClean="0"/>
              <a:t>Value statement</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3733800"/>
            <a:ext cx="62484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652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Environmental Scan</a:t>
            </a:r>
            <a:endParaRPr lang="en-US" dirty="0"/>
          </a:p>
        </p:txBody>
      </p:sp>
      <p:sp>
        <p:nvSpPr>
          <p:cNvPr id="3" name="Content Placeholder 2"/>
          <p:cNvSpPr>
            <a:spLocks noGrp="1"/>
          </p:cNvSpPr>
          <p:nvPr>
            <p:ph idx="1"/>
          </p:nvPr>
        </p:nvSpPr>
        <p:spPr/>
        <p:txBody>
          <a:bodyPr/>
          <a:lstStyle/>
          <a:p>
            <a:r>
              <a:rPr lang="en-US" dirty="0" smtClean="0"/>
              <a:t>Resource utilization.</a:t>
            </a:r>
          </a:p>
          <a:p>
            <a:r>
              <a:rPr lang="en-US" dirty="0" smtClean="0"/>
              <a:t>Organizational harmony.</a:t>
            </a:r>
          </a:p>
          <a:p>
            <a:r>
              <a:rPr lang="en-US" dirty="0" smtClean="0"/>
              <a:t>Globalization.</a:t>
            </a:r>
          </a:p>
          <a:p>
            <a:r>
              <a:rPr lang="en-US" dirty="0" smtClean="0"/>
              <a:t>Competitive environment. </a:t>
            </a: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4107180"/>
            <a:ext cx="476250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4426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 Environment</a:t>
            </a:r>
            <a:endParaRPr lang="en-US" dirty="0"/>
          </a:p>
        </p:txBody>
      </p:sp>
      <p:sp>
        <p:nvSpPr>
          <p:cNvPr id="3" name="Content Placeholder 2"/>
          <p:cNvSpPr>
            <a:spLocks noGrp="1"/>
          </p:cNvSpPr>
          <p:nvPr>
            <p:ph idx="1"/>
          </p:nvPr>
        </p:nvSpPr>
        <p:spPr/>
        <p:txBody>
          <a:bodyPr/>
          <a:lstStyle/>
          <a:p>
            <a:r>
              <a:rPr lang="en-US" dirty="0" smtClean="0"/>
              <a:t>Properties and products. </a:t>
            </a:r>
          </a:p>
          <a:p>
            <a:r>
              <a:rPr lang="en-US" dirty="0" smtClean="0"/>
              <a:t>Midscale position.</a:t>
            </a:r>
          </a:p>
          <a:p>
            <a:r>
              <a:rPr lang="en-US" dirty="0" smtClean="0"/>
              <a:t>Good leadership.</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3640454"/>
            <a:ext cx="4343400" cy="2150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6730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External Environment</a:t>
            </a:r>
            <a:endParaRPr lang="en-US" dirty="0"/>
          </a:p>
        </p:txBody>
      </p:sp>
      <p:sp>
        <p:nvSpPr>
          <p:cNvPr id="3" name="Content Placeholder 2"/>
          <p:cNvSpPr>
            <a:spLocks noGrp="1"/>
          </p:cNvSpPr>
          <p:nvPr>
            <p:ph idx="1"/>
          </p:nvPr>
        </p:nvSpPr>
        <p:spPr/>
        <p:txBody>
          <a:bodyPr/>
          <a:lstStyle/>
          <a:p>
            <a:r>
              <a:rPr lang="en-US" dirty="0" smtClean="0"/>
              <a:t>Global diseases.</a:t>
            </a:r>
          </a:p>
          <a:p>
            <a:r>
              <a:rPr lang="en-US" dirty="0" smtClean="0"/>
              <a:t>Stiff competition from rival companies.</a:t>
            </a:r>
          </a:p>
          <a:p>
            <a:r>
              <a:rPr lang="en-US" dirty="0" smtClean="0"/>
              <a:t>Technological advantage.</a:t>
            </a:r>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3581400"/>
            <a:ext cx="42672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0621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Strategic Recommendation Implementation</a:t>
            </a:r>
            <a:endParaRPr lang="en-US" dirty="0"/>
          </a:p>
        </p:txBody>
      </p:sp>
      <p:sp>
        <p:nvSpPr>
          <p:cNvPr id="3" name="Content Placeholder 2"/>
          <p:cNvSpPr>
            <a:spLocks noGrp="1"/>
          </p:cNvSpPr>
          <p:nvPr>
            <p:ph idx="1"/>
          </p:nvPr>
        </p:nvSpPr>
        <p:spPr/>
        <p:txBody>
          <a:bodyPr/>
          <a:lstStyle/>
          <a:p>
            <a:r>
              <a:rPr lang="en-US" dirty="0" smtClean="0"/>
              <a:t>Radical functional tactics.</a:t>
            </a:r>
          </a:p>
          <a:p>
            <a:r>
              <a:rPr lang="en-US" dirty="0" smtClean="0"/>
              <a:t>Action items and take ownership.</a:t>
            </a:r>
          </a:p>
          <a:p>
            <a:r>
              <a:rPr lang="en-US" dirty="0" smtClean="0"/>
              <a:t>Deadlines and milestones.</a:t>
            </a:r>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3596641"/>
            <a:ext cx="3810000" cy="2118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3002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endParaRPr lang="en-US" dirty="0"/>
          </a:p>
        </p:txBody>
      </p:sp>
      <p:sp>
        <p:nvSpPr>
          <p:cNvPr id="3" name="Content Placeholder 2"/>
          <p:cNvSpPr>
            <a:spLocks noGrp="1"/>
          </p:cNvSpPr>
          <p:nvPr>
            <p:ph idx="1"/>
          </p:nvPr>
        </p:nvSpPr>
        <p:spPr/>
        <p:txBody>
          <a:bodyPr/>
          <a:lstStyle/>
          <a:p>
            <a:r>
              <a:rPr lang="en-US" dirty="0" smtClean="0"/>
              <a:t>Resource allocation.</a:t>
            </a:r>
          </a:p>
          <a:p>
            <a:r>
              <a:rPr lang="en-US" dirty="0" smtClean="0"/>
              <a:t>Budgetary considerations.</a:t>
            </a:r>
          </a:p>
          <a:p>
            <a:r>
              <a:rPr lang="en-US" dirty="0" smtClean="0"/>
              <a:t>Assignment delegation.</a:t>
            </a:r>
            <a:endParaRPr 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0" y="3733800"/>
            <a:ext cx="645795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9146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Forecasted Financials</a:t>
            </a:r>
            <a:endParaRPr lang="en-US" dirty="0"/>
          </a:p>
        </p:txBody>
      </p:sp>
      <p:sp>
        <p:nvSpPr>
          <p:cNvPr id="3" name="Content Placeholder 2"/>
          <p:cNvSpPr>
            <a:spLocks noGrp="1"/>
          </p:cNvSpPr>
          <p:nvPr>
            <p:ph idx="1"/>
          </p:nvPr>
        </p:nvSpPr>
        <p:spPr/>
        <p:txBody>
          <a:bodyPr/>
          <a:lstStyle/>
          <a:p>
            <a:r>
              <a:rPr lang="en-US" dirty="0" smtClean="0"/>
              <a:t>Statistical evidence from US Department of Labor.</a:t>
            </a:r>
          </a:p>
          <a:p>
            <a:r>
              <a:rPr lang="en-US" dirty="0" smtClean="0"/>
              <a:t>Break-even point analysis. </a:t>
            </a:r>
          </a:p>
          <a:p>
            <a:r>
              <a:rPr lang="en-US" dirty="0" smtClean="0"/>
              <a:t>Total revenue and total cost components.</a:t>
            </a:r>
            <a:endParaRPr lang="en-US"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4038600"/>
            <a:ext cx="6019801" cy="1767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8396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Organizational Change and Management Strategies</a:t>
            </a:r>
            <a:endParaRPr lang="en-US" dirty="0"/>
          </a:p>
        </p:txBody>
      </p:sp>
      <p:sp>
        <p:nvSpPr>
          <p:cNvPr id="3" name="Content Placeholder 2"/>
          <p:cNvSpPr>
            <a:spLocks noGrp="1"/>
          </p:cNvSpPr>
          <p:nvPr>
            <p:ph idx="1"/>
          </p:nvPr>
        </p:nvSpPr>
        <p:spPr/>
        <p:txBody>
          <a:bodyPr/>
          <a:lstStyle/>
          <a:p>
            <a:r>
              <a:rPr lang="en-US" dirty="0" smtClean="0"/>
              <a:t>Provision of incentives.</a:t>
            </a:r>
          </a:p>
          <a:p>
            <a:r>
              <a:rPr lang="en-US" dirty="0" smtClean="0"/>
              <a:t>Redefinition of cultural values. </a:t>
            </a:r>
          </a:p>
          <a:p>
            <a:r>
              <a:rPr lang="en-US" dirty="0" smtClean="0"/>
              <a:t>Proper employee recruitment and training programs.</a:t>
            </a:r>
            <a:endParaRPr lang="en-US"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4038600"/>
            <a:ext cx="62484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3604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Management Plan</a:t>
            </a:r>
            <a:endParaRPr lang="en-US" dirty="0"/>
          </a:p>
        </p:txBody>
      </p:sp>
      <p:sp>
        <p:nvSpPr>
          <p:cNvPr id="3" name="Content Placeholder 2"/>
          <p:cNvSpPr>
            <a:spLocks noGrp="1"/>
          </p:cNvSpPr>
          <p:nvPr>
            <p:ph idx="1"/>
          </p:nvPr>
        </p:nvSpPr>
        <p:spPr/>
        <p:txBody>
          <a:bodyPr/>
          <a:lstStyle/>
          <a:p>
            <a:r>
              <a:rPr lang="en-US" dirty="0" smtClean="0"/>
              <a:t>Protective mechanisms. </a:t>
            </a:r>
          </a:p>
          <a:p>
            <a:r>
              <a:rPr lang="en-US" dirty="0" smtClean="0"/>
              <a:t>Competitive counter-measures.</a:t>
            </a:r>
          </a:p>
          <a:p>
            <a:r>
              <a:rPr lang="en-US" dirty="0" smtClean="0"/>
              <a:t>Collaboration and environmental protection.</a:t>
            </a:r>
            <a:endParaRPr lang="en-US"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4058602"/>
            <a:ext cx="6248400" cy="1656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2509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lstStyle/>
          <a:p>
            <a:pPr marL="0" indent="0">
              <a:buNone/>
            </a:pPr>
            <a:r>
              <a:rPr lang="en-US" dirty="0"/>
              <a:t>Shao, Y. C. (2011). Red Lion Hotel Corporation.</a:t>
            </a:r>
          </a:p>
          <a:p>
            <a:pPr marL="0" indent="0">
              <a:buNone/>
            </a:pPr>
            <a:endParaRPr lang="en-US" dirty="0"/>
          </a:p>
        </p:txBody>
      </p:sp>
    </p:spTree>
    <p:extLst>
      <p:ext uri="{BB962C8B-B14F-4D97-AF65-F5344CB8AC3E}">
        <p14:creationId xmlns:p14="http://schemas.microsoft.com/office/powerpoint/2010/main" val="21255914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64</TotalTime>
  <Words>984</Words>
  <Application>Microsoft Office PowerPoint</Application>
  <PresentationFormat>On-screen Show (4:3)</PresentationFormat>
  <Paragraphs>68</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Austin</vt:lpstr>
      <vt:lpstr>Red Lion Hotel Corporation</vt:lpstr>
      <vt:lpstr>Executive Summary</vt:lpstr>
      <vt:lpstr>Red Lion Hotel Corporation’s objectives</vt:lpstr>
      <vt:lpstr>Environmental Scan</vt:lpstr>
      <vt:lpstr>Internal Environment</vt:lpstr>
      <vt:lpstr>External Environment</vt:lpstr>
      <vt:lpstr>Strategic Recommendation Implementation</vt:lpstr>
      <vt:lpstr>Cont. </vt:lpstr>
      <vt:lpstr>Forecasted Financials</vt:lpstr>
      <vt:lpstr>Organizational Change and Management Strategies</vt:lpstr>
      <vt:lpstr>Risk Management Plan</vt:lpstr>
      <vt:lpstr>Reference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 Lion Hotel Corporation</dc:title>
  <dc:creator>Windows User</dc:creator>
  <cp:lastModifiedBy>Windows User</cp:lastModifiedBy>
  <cp:revision>8</cp:revision>
  <dcterms:created xsi:type="dcterms:W3CDTF">2019-06-18T10:47:39Z</dcterms:created>
  <dcterms:modified xsi:type="dcterms:W3CDTF">2019-06-18T11:52:02Z</dcterms:modified>
</cp:coreProperties>
</file>